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5"/>
  </p:notesMasterIdLst>
  <p:sldIdLst>
    <p:sldId id="256" r:id="rId6"/>
    <p:sldId id="257" r:id="rId7"/>
    <p:sldId id="258" r:id="rId8"/>
    <p:sldId id="291" r:id="rId9"/>
    <p:sldId id="259" r:id="rId10"/>
    <p:sldId id="296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93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94" r:id="rId30"/>
    <p:sldId id="278" r:id="rId31"/>
    <p:sldId id="279" r:id="rId32"/>
    <p:sldId id="282" r:id="rId33"/>
    <p:sldId id="283" r:id="rId34"/>
    <p:sldId id="285" r:id="rId35"/>
    <p:sldId id="284" r:id="rId36"/>
    <p:sldId id="280" r:id="rId37"/>
    <p:sldId id="295" r:id="rId38"/>
    <p:sldId id="281" r:id="rId39"/>
    <p:sldId id="286" r:id="rId40"/>
    <p:sldId id="287" r:id="rId41"/>
    <p:sldId id="288" r:id="rId42"/>
    <p:sldId id="290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91"/>
            <p14:sldId id="259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3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94"/>
            <p14:sldId id="278"/>
            <p14:sldId id="279"/>
            <p14:sldId id="282"/>
            <p14:sldId id="283"/>
            <p14:sldId id="285"/>
            <p14:sldId id="284"/>
            <p14:sldId id="280"/>
            <p14:sldId id="295"/>
            <p14:sldId id="281"/>
            <p14:sldId id="286"/>
            <p14:sldId id="287"/>
            <p14:sldId id="288"/>
            <p14:sldId id="290"/>
            <p14:sldId id="289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7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https://www.maplesoft.com/content/EngineeringFundamentals/11/MapleDocument_11/Block%20Diagrams,%20Feedback%20and%20Transient%20Response%20Specifications.pdf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https://www.icloud.com/keynote/035Qivaw_FXYD70xCbD5R9lDA#control_AV</a:t>
            </a:r>
          </a:p>
          <a:p>
            <a:pPr lvl="1"/>
            <a:r>
              <a:rPr lang="en-US" dirty="0"/>
              <a:t>Ref. Control Algorithms for Autonomous Vehicles </a:t>
            </a:r>
            <a:r>
              <a:rPr lang="en-US" dirty="0">
                <a:hlinkClick r:id="rId3"/>
              </a:rPr>
              <a:t>https://www.icloud.com/keynote/035Qivaw_FXYD70xCbD5R9lDA#control_AV</a:t>
            </a:r>
            <a:r>
              <a:rPr lang="en-US" dirty="0"/>
              <a:t> 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:r>
                  <a:rPr lang="en-US" i="0">
                    <a:latin typeface="Cambria Math" panose="02040503050406030204" pitchFamily="18" charset="0"/>
                  </a:rPr>
                  <a:t>𝜃_𝑡ℎ</a:t>
                </a:r>
                <a:r>
                  <a:rPr lang="en-US" b="0" i="0">
                    <a:latin typeface="Cambria Math" panose="02040503050406030204" pitchFamily="18" charset="0"/>
                  </a:rPr>
                  <a:t>=𝜋/6</a:t>
                </a:r>
                <a:r>
                  <a:rPr lang="en-US" dirty="0"/>
                  <a:t>, set </a:t>
                </a:r>
                <a:r>
                  <a:rPr lang="en-US" b="0" i="0">
                    <a:latin typeface="Cambria Math" panose="02040503050406030204" pitchFamily="18" charset="0"/>
                  </a:rPr>
                  <a:t>𝑑_</a:t>
                </a:r>
                <a:r>
                  <a:rPr lang="en-US" i="0">
                    <a:latin typeface="Cambria Math" panose="02040503050406030204" pitchFamily="18" charset="0"/>
                  </a:rPr>
                  <a:t>𝑡ℎ=|</a:t>
                </a:r>
                <a:r>
                  <a:rPr lang="en-US" b="0" i="0">
                    <a:latin typeface="Cambria Math" panose="02040503050406030204" pitchFamily="18" charset="0"/>
                  </a:rPr>
                  <a:t>(𝐾_𝜃 𝜃_𝑡ℎ)/𝐾_𝑑 |</a:t>
                </a:r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:r>
                  <a:rPr lang="en-US" i="0">
                    <a:latin typeface="Cambria Math" panose="02040503050406030204" pitchFamily="18" charset="0"/>
                  </a:rPr>
                  <a:t>𝜃(𝑡)</a:t>
                </a:r>
                <a:r>
                  <a:rPr lang="en-US" dirty="0"/>
                  <a:t> too fast (keep </a:t>
                </a:r>
                <a:r>
                  <a:rPr lang="en-US" i="0">
                    <a:latin typeface="Cambria Math" panose="02040503050406030204" pitchFamily="18" charset="0"/>
                  </a:rPr>
                  <a:t>𝜃 ̇</a:t>
                </a:r>
                <a:r>
                  <a:rPr lang="en-US" i="0" dirty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</a:rPr>
                  <a:t>𝑡)</a:t>
                </a:r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:r>
                  <a:rPr lang="en-US" i="0">
                    <a:latin typeface="Cambria Math" panose="02040503050406030204" pitchFamily="18" charset="0"/>
                  </a:rPr>
                  <a:t>U={u_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,…,u_(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+</a:t>
                </a:r>
                <a:r>
                  <a:rPr lang="en-US" b="0" i="0">
                    <a:latin typeface="Cambria Math" panose="02040503050406030204" pitchFamily="18" charset="0"/>
                  </a:rPr>
                  <a:t>p</a:t>
                </a:r>
                <a:r>
                  <a:rPr lang="en-US" i="0">
                    <a:latin typeface="Cambria Math" panose="02040503050406030204" pitchFamily="18" charset="0"/>
                  </a:rPr>
                  <a:t>−1) }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Pole placement for PID control design is applicable to linear systems only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(Minus signs can be removed without affecting correctness.)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2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1.png"/><Relationship Id="rId7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5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4Y7zG48uH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L6 Control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4727" y="2872468"/>
            <a:ext cx="5411894" cy="23876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1AE5-C201-770F-1587-9C258B4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A8A5-5ED6-F974-D38B-5447CB2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45894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87050" r="-401938" b="-210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192593" r="-401938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290441" r="-401938" b="-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B942D1CD-2844-CD96-3CEB-40A4DAC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8" y="1916247"/>
            <a:ext cx="3875475" cy="40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A633-250D-E7B5-CF5C-D2A4C482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Ref. Control Algorithms for Autonomous Vehicles </a:t>
                </a:r>
                <a:r>
                  <a:rPr lang="en-US" dirty="0">
                    <a:hlinkClick r:id="rId3"/>
                  </a:rPr>
                  <a:t>https://www.icloud.com/keynote/035Qivaw_FXYD70xCbD5R9lDA#control_AV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  <a:blipFill>
                <a:blip r:embed="rId4"/>
                <a:stretch>
                  <a:fillRect l="-334" t="-47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1D44-9C71-C3AE-07E9-11480E9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C9047-7FEA-74A0-1190-7BF85744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692" y="3207673"/>
            <a:ext cx="7753674" cy="1093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49C4D-7841-749E-BF18-DE65EB990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9180-33A8-EF61-D439-D73C6D33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</a:t>
            </a:r>
            <a:r>
              <a:rPr lang="en-US" sz="4800" dirty="0"/>
              <a:t>P Control</a:t>
            </a:r>
            <a:r>
              <a:rPr lang="en-US" dirty="0"/>
              <a:t> Modeling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 ( linearized kinematic model).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  <a:blipFill>
                <a:blip r:embed="rId2"/>
                <a:stretch>
                  <a:fillRect l="-549" t="-27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FAB60-1539-AA34-9220-4A8B531A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D891-E9C2-8B50-8C55-E868D6D9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Control objective: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error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  <a:blipFill>
                <a:blip r:embed="rId4"/>
                <a:stretch>
                  <a:fillRect l="-659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6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770-564B-F869-B86C-67E125A1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 Control Design with Pole Placement (not covered in this course)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  <a:blipFill>
                <a:blip r:embed="rId2"/>
                <a:stretch>
                  <a:fillRect l="-780" t="-4665" b="-10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8E0C-6D51-B22C-C540-C8B1E92B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B0791-08C3-9BBC-966A-F946C77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B4FD-ECF3-F1D8-D20B-5E193CFE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 </a:t>
            </a:r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Empirical param settings: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  <a:blipFill>
                <a:blip r:embed="rId3"/>
                <a:stretch>
                  <a:fillRect l="-780" t="-4159" r="-12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2261-9EA9-81CA-D898-A8398C6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392BB-4F09-3D24-3477-DD476DC9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20" y="4527143"/>
            <a:ext cx="6615654" cy="2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76F-E110-0853-E98F-8CF7F148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ED92-230B-178E-43C0-C2C24C8C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>
                <a:solidFill>
                  <a:srgbClr val="FF0000"/>
                </a:solidFill>
              </a:rPr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1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DEF-3FA3-BA01-D632-0EB44E9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</a:t>
                </a:r>
              </a:p>
              <a:p>
                <a:pPr lvl="1"/>
                <a:r>
                  <a:rPr lang="en-US" dirty="0"/>
                  <a:t>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the next slides (current time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  <a:blipFill>
                <a:blip r:embed="rId2"/>
                <a:stretch>
                  <a:fillRect l="-1002" t="-2761" r="-20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4C8B-652E-7536-927E-4EB24CE9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enter image description here">
            <a:extLst>
              <a:ext uri="{FF2B5EF4-FFF2-40B4-BE49-F238E27FC236}">
                <a16:creationId xmlns:a16="http://schemas.microsoft.com/office/drawing/2014/main" id="{0D54D51E-4896-FF51-25A4-94A003B4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5022"/>
            <a:ext cx="5932394" cy="4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C2CD7-4440-F5B2-FB7C-2CF8DACC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978" y="4833300"/>
            <a:ext cx="3658784" cy="1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935-F5DB-8F59-D79B-87704CE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3BEB7-2A67-9D6C-35F1-0F5A09AA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14E53-7F5D-B4BD-E8DC-A1BA3B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83FE-FDD5-E120-E139-6AEB64E9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43" y="1259032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5A1A4-7808-3C53-BD42-5B0FEABA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227" y="1237593"/>
            <a:ext cx="2031472" cy="262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0D395-7535-5582-4335-1E84E0DD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3" y="1237593"/>
            <a:ext cx="2069975" cy="2621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5C558-3BC2-C816-E0B1-8059B299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677" y="3897486"/>
            <a:ext cx="2204701" cy="283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CC0F1-6530-682B-76A1-1E14B659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331" y="4030183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/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blipFill>
                <a:blip r:embed="rId8"/>
                <a:stretch>
                  <a:fillRect l="-2913" t="-1323" r="-2913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BAE6A4-FBBB-488C-492F-F6B018414F1C}"/>
              </a:ext>
            </a:extLst>
          </p:cNvPr>
          <p:cNvSpPr/>
          <p:nvPr/>
        </p:nvSpPr>
        <p:spPr bwMode="auto">
          <a:xfrm>
            <a:off x="7675479" y="3538037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/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blipFill>
                <a:blip r:embed="rId9"/>
                <a:stretch>
                  <a:fillRect l="-3791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8221A5-653C-DAC7-93F0-EA4B7E72E026}"/>
              </a:ext>
            </a:extLst>
          </p:cNvPr>
          <p:cNvSpPr/>
          <p:nvPr/>
        </p:nvSpPr>
        <p:spPr bwMode="auto">
          <a:xfrm>
            <a:off x="4233392" y="6156965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/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blipFill>
                <a:blip r:embed="rId10"/>
                <a:stretch>
                  <a:fillRect l="-3750" t="-1802" r="-45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C87EB7-2054-97F5-0C73-9E92F001F1D8}"/>
              </a:ext>
            </a:extLst>
          </p:cNvPr>
          <p:cNvSpPr/>
          <p:nvPr/>
        </p:nvSpPr>
        <p:spPr bwMode="auto">
          <a:xfrm>
            <a:off x="7774351" y="6156965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/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blipFill>
                <a:blip r:embed="rId11"/>
                <a:stretch>
                  <a:fillRect l="-3810" t="-2479" r="-476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6B615F-59FC-2849-363A-32B4988FDB82}"/>
              </a:ext>
            </a:extLst>
          </p:cNvPr>
          <p:cNvSpPr/>
          <p:nvPr/>
        </p:nvSpPr>
        <p:spPr bwMode="auto">
          <a:xfrm>
            <a:off x="4118809" y="3538037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81301-1031-EBB5-B8D5-C8CF4C34F329}"/>
              </a:ext>
            </a:extLst>
          </p:cNvPr>
          <p:cNvSpPr txBox="1"/>
          <p:nvPr/>
        </p:nvSpPr>
        <p:spPr>
          <a:xfrm>
            <a:off x="9276718" y="5116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54119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D0B2-5297-965B-FFA7-6C308D9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  <a:blipFill>
                <a:blip r:embed="rId2"/>
                <a:stretch>
                  <a:fillRect l="-256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2FE2-FB5C-99F7-1EDE-6F0A032F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D00B9-649A-7984-6542-FB4E17E67D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43" y="190386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D27CCD-5A51-DB39-0CC6-EB9934197543}"/>
              </a:ext>
            </a:extLst>
          </p:cNvPr>
          <p:cNvSpPr/>
          <p:nvPr/>
        </p:nvSpPr>
        <p:spPr>
          <a:xfrm>
            <a:off x="6997263" y="6094708"/>
            <a:ext cx="39847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226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64B7-2F31-4F14-4778-21699EC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in the AD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ED7F-1654-66BC-AADB-0C10083E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18" y="1218520"/>
            <a:ext cx="4137515" cy="3424565"/>
          </a:xfrm>
        </p:spPr>
        <p:txBody>
          <a:bodyPr>
            <a:normAutofit/>
          </a:bodyPr>
          <a:lstStyle/>
          <a:p>
            <a:r>
              <a:rPr lang="en-US" dirty="0"/>
              <a:t>The controller outputs control commands (brake, acceleration, steering) to follow the trajectory output from motion planning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166C-1BEE-40A5-BF9E-E50D126E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B6670-806E-A6BD-230A-0307FBC8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07" y="1337042"/>
            <a:ext cx="7670393" cy="4957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4915D4-074A-8593-8642-6CCF7329AB06}"/>
              </a:ext>
            </a:extLst>
          </p:cNvPr>
          <p:cNvSpPr/>
          <p:nvPr/>
        </p:nvSpPr>
        <p:spPr bwMode="auto">
          <a:xfrm>
            <a:off x="4663845" y="3765861"/>
            <a:ext cx="5458524" cy="10623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164-1717-A4F9-B993-376E3E18930B}"/>
              </a:ext>
            </a:extLst>
          </p:cNvPr>
          <p:cNvSpPr txBox="1"/>
          <p:nvPr/>
        </p:nvSpPr>
        <p:spPr>
          <a:xfrm>
            <a:off x="10577197" y="2845372"/>
            <a:ext cx="1614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BF7D44-D717-48C0-4F68-1F04C41CF76A}"/>
              </a:ext>
            </a:extLst>
          </p:cNvPr>
          <p:cNvGrpSpPr/>
          <p:nvPr/>
        </p:nvGrpSpPr>
        <p:grpSpPr>
          <a:xfrm>
            <a:off x="67046" y="4412653"/>
            <a:ext cx="4559207" cy="1821898"/>
            <a:chOff x="290787" y="3376487"/>
            <a:chExt cx="6322449" cy="2356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C9DA3-6D3E-89FC-8D1C-C5C99E5C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787" y="3462459"/>
              <a:ext cx="6322449" cy="2270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5AC42-413C-FBF3-32B9-012125BAFF66}"/>
                </a:ext>
              </a:extLst>
            </p:cNvPr>
            <p:cNvSpPr/>
            <p:nvPr/>
          </p:nvSpPr>
          <p:spPr bwMode="auto">
            <a:xfrm>
              <a:off x="4214992" y="4667038"/>
              <a:ext cx="1177402" cy="91821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6A3AAE-1E23-4D7D-A8B2-DA48AC9B8CE8}"/>
                </a:ext>
              </a:extLst>
            </p:cNvPr>
            <p:cNvSpPr/>
            <p:nvPr/>
          </p:nvSpPr>
          <p:spPr bwMode="auto">
            <a:xfrm>
              <a:off x="3179763" y="3376487"/>
              <a:ext cx="1921626" cy="109065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9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E7B9-AC96-A731-78B7-93DF5D83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Nonlinear MPC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09884"/>
                <a:ext cx="10949153" cy="57081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(to reduce control effort)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at each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700" dirty="0"/>
              </a:p>
              <a:p>
                <a:r>
                  <a:rPr lang="en-US" dirty="0"/>
                  <a:t>Nonlinear MPC (with constraints)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(Note: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”)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09884"/>
                <a:ext cx="10949153" cy="5708153"/>
              </a:xfrm>
              <a:blipFill>
                <a:blip r:embed="rId2"/>
                <a:stretch>
                  <a:fillRect l="-501" t="-3095" b="-64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22DA-A5B0-8805-B75D-63D38746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9E35-EBFD-AC6C-7EBD-D79D6CB4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</a:t>
                </a:r>
              </a:p>
              <a:p>
                <a:pPr lvl="2"/>
                <a:r>
                  <a:rPr lang="en-US" dirty="0"/>
                  <a:t>PID control is like driving your car by looking in the rearview mirror</a:t>
                </a:r>
              </a:p>
              <a:p>
                <a:pPr lvl="1"/>
                <a:r>
                  <a:rPr lang="en-US" dirty="0"/>
                  <a:t>Handles constraints explicitly</a:t>
                </a:r>
              </a:p>
              <a:p>
                <a:pPr lvl="2"/>
                <a:r>
                  <a:rPr lang="en-US" dirty="0"/>
                  <a:t>PID control cannot handle constraints</a:t>
                </a:r>
              </a:p>
              <a:p>
                <a:pPr lvl="1"/>
                <a:r>
                  <a:rPr lang="en-US" dirty="0"/>
                  <a:t>Applicable to both linear and nonlinear systems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</a:t>
                </a:r>
                <a:endParaRPr lang="en-SE" dirty="0"/>
              </a:p>
              <a:p>
                <a:pPr lvl="2"/>
                <a:r>
                  <a:rPr lang="en-US" altLang="zh-CN" dirty="0"/>
                  <a:t>Empirical PID param tuning is model-free and applicable to any system (</a:t>
                </a:r>
                <a:r>
                  <a:rPr lang="en-US" altLang="zh-CN" dirty="0" err="1"/>
                  <a:t>blackbox</a:t>
                </a:r>
                <a:r>
                  <a:rPr lang="en-US" altLang="zh-CN" dirty="0"/>
                  <a:t>)</a:t>
                </a:r>
                <a:endParaRPr lang="en-SE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Requires accurate yet efficient system model (</a:t>
                </a:r>
                <a:r>
                  <a:rPr lang="en-US" dirty="0" err="1"/>
                  <a:t>whitebox</a:t>
                </a:r>
                <a:r>
                  <a:rPr lang="en-US" dirty="0"/>
                  <a:t>)</a:t>
                </a:r>
                <a:endParaRPr lang="en-SE" dirty="0"/>
              </a:p>
              <a:p>
                <a:pPr lvl="1"/>
                <a:r>
                  <a:rPr lang="en-US" dirty="0"/>
                  <a:t>Optimizer computation may be expensive, esp. for non-linear MPC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higher overhead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  <a:blipFill>
                <a:blip r:embed="rId3"/>
                <a:stretch>
                  <a:fillRect l="-1114" t="-21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E0B-55A0-0330-26AE-8728B644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812F-8466-C0D8-F77F-7A4EAEB4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PID Control Example (No 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FEFC-1E51-87CF-59B4-B0E3F18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758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/>
              <a:t>Vehicle </a:t>
            </a:r>
            <a:r>
              <a:rPr lang="en-US" sz="3200" dirty="0"/>
              <a:t>accelerates to track setpoint speed of 70 km/h</a:t>
            </a:r>
          </a:p>
          <a:p>
            <a:r>
              <a:rPr lang="en-US" sz="3200" dirty="0"/>
              <a:t>Then decelerates upon encountering a sharp turn, but it is too late and cannot track the lane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FA34-D355-09AF-F571-449B3ED2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05A2C-B619-2390-462D-89C378F8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5" y="2531064"/>
            <a:ext cx="4389733" cy="131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ECF55-F6E1-F4FF-BC41-67E868F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1064"/>
            <a:ext cx="3856258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3D9D-B6D0-B4B8-12B8-B4FEC454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476" y="3920048"/>
            <a:ext cx="387150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2231-94BB-69D8-3C83-D691ABDF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35291"/>
            <a:ext cx="3863879" cy="1280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A904D-D81B-C2D6-0D08-13F0AC2D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5333598"/>
            <a:ext cx="3856258" cy="1295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149C2-68CD-7137-AB4E-94FED1FA86E8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30258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28D-EDEF-BB08-7245-35D7A970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MPC Control Example </a:t>
            </a:r>
            <a:r>
              <a:rPr lang="en-US" altLang="zh-CN" sz="4800" dirty="0"/>
              <a:t>(Look-Ahead)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7445-276B-050E-417C-7347FCEA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65593"/>
          </a:xfrm>
        </p:spPr>
        <p:txBody>
          <a:bodyPr>
            <a:normAutofit fontScale="92500" lnSpcReduction="20000"/>
          </a:bodyPr>
          <a:lstStyle/>
          <a:p>
            <a:r>
              <a:rPr lang="en-US" sz="3200" kern="0" dirty="0"/>
              <a:t>MPC computes control actions based on a lookahead window into the future</a:t>
            </a:r>
          </a:p>
          <a:p>
            <a:r>
              <a:rPr lang="en-US" sz="3200" dirty="0"/>
              <a:t>Vehicle decelerates early in anticipation of the sharp turn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0CD0-5818-5F96-0C53-74C74B48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429079DC-358B-9C09-B237-D9DDB55E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52" y="3873313"/>
            <a:ext cx="3833395" cy="128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7DED0-DC18-1C5F-ED2E-1D8134AA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7" y="2364640"/>
            <a:ext cx="444308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FD355-E0A2-684B-4398-77F801EC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74" y="2364640"/>
            <a:ext cx="3833395" cy="1318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676CB-5985-F833-3B75-1530BA61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74" y="3904011"/>
            <a:ext cx="3856258" cy="1287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08C24A-FC31-8027-8FAC-47FE1E50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354" y="5344531"/>
            <a:ext cx="3894363" cy="1287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FF78B-13D0-FE02-D967-AC416E6FE65E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6380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18E-4298-B31C-A2F0-4E50F8E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 r="-17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F92F2-3AF5-10E2-3204-9B9D3324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>
                <a:solidFill>
                  <a:srgbClr val="FF0000"/>
                </a:solidFill>
              </a:rPr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B6FE-00C2-A591-3E6F-694B48D0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Both may be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Control algorithms, e.g., PID or MPC, may be either kinematic or dynamic control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21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A5DA-4FDE-393A-C8EA-0D77FED2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0CA-C227-E7B8-9849-76A316D8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Kinematic vs. Dynamic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7C20-C012-CFC7-0B39-B849F6FA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D9652-0CCA-A4A4-7104-0803EE60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69D83-D1A1-DF9D-CACC-516191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44" y="1273379"/>
            <a:ext cx="8290354" cy="11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572F-2B81-D7E9-8C5A-D7AB4B2D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08" y="3429000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/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643" t="-1681" b="-529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FA909-DF7B-99E1-2999-DF564C0D5B01}"/>
              </a:ext>
            </a:extLst>
          </p:cNvPr>
          <p:cNvSpPr txBox="1"/>
          <p:nvPr/>
        </p:nvSpPr>
        <p:spPr>
          <a:xfrm>
            <a:off x="3338946" y="324779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14EB-7AC9-4180-05C3-BD491265A771}"/>
              </a:ext>
            </a:extLst>
          </p:cNvPr>
          <p:cNvSpPr txBox="1"/>
          <p:nvPr/>
        </p:nvSpPr>
        <p:spPr>
          <a:xfrm>
            <a:off x="1986074" y="6185783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08948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3DF5-321A-C2DA-1C1E-7A3BE7F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  <a:blipFill>
                <a:blip r:embed="rId2"/>
                <a:stretch>
                  <a:fillRect l="-871" t="-1987" r="-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2B6C-4FE9-05EA-E94E-A094B5F3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4DA70-AC66-60BB-FCFF-99D2BF7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72" y="1256402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/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8DB9-99BE-1F18-010D-C240097B2AD8}"/>
              </a:ext>
            </a:extLst>
          </p:cNvPr>
          <p:cNvCxnSpPr/>
          <p:nvPr/>
        </p:nvCxnSpPr>
        <p:spPr bwMode="auto">
          <a:xfrm flipV="1">
            <a:off x="7842037" y="3627516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C29C85-3B42-87C0-A966-A70732954C0A}"/>
              </a:ext>
            </a:extLst>
          </p:cNvPr>
          <p:cNvCxnSpPr/>
          <p:nvPr/>
        </p:nvCxnSpPr>
        <p:spPr bwMode="auto">
          <a:xfrm>
            <a:off x="7986053" y="3627516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C05A5-0C75-9687-0E97-9BAA18A0CF44}"/>
              </a:ext>
            </a:extLst>
          </p:cNvPr>
          <p:cNvGrpSpPr/>
          <p:nvPr/>
        </p:nvGrpSpPr>
        <p:grpSpPr>
          <a:xfrm rot="18836033">
            <a:off x="9977275" y="2562035"/>
            <a:ext cx="232063" cy="184666"/>
            <a:chOff x="5148064" y="5094726"/>
            <a:chExt cx="232063" cy="1846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661E32-77B4-891A-E2A3-0F705516CFF1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82563-006F-E4E5-FCF3-0EAD15C4AD3B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/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/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/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021" t="-4310" b="-146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/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D26-1FE7-6C08-EE1F-189D0E5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9D8C-6784-5F96-BF85-4093654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3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B598-FFDD-4A2B-4ACA-8E1A8D1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6250-CC5C-A97A-D101-2CC96B2D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</a:t>
            </a:r>
          </a:p>
          <a:p>
            <a:r>
              <a:rPr lang="en-US" dirty="0"/>
              <a:t>The most common control algorithms in automotive systems are Proportional–Integral–Derivative (PID) and Model Predictive Control (MPC)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A08A-3D95-3FC4-497B-29C80F9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47D7D-C89E-FA04-67EA-4E347C78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15794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6E46-EACA-22C3-F8FB-078F41C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State Update in </a:t>
            </a:r>
            <a:r>
              <a:rPr lang="en-US" sz="4800"/>
              <a:t>Python Code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B996-797C-2517-ED90-C8766FD3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5520" y="1188761"/>
                <a:ext cx="4320480" cy="4851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188761"/>
                <a:ext cx="4320480" cy="4851821"/>
              </a:xfrm>
              <a:prstGeom prst="rect">
                <a:avLst/>
              </a:prstGeom>
              <a:blipFill>
                <a:blip r:embed="rId2"/>
                <a:stretch>
                  <a:fillRect t="-11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79200" y="1188761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200" y="1188761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l="-272" t="-11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0CAAB00-F3CA-B77D-CD6B-DAEE3B6B98F9}"/>
              </a:ext>
            </a:extLst>
          </p:cNvPr>
          <p:cNvGrpSpPr/>
          <p:nvPr/>
        </p:nvGrpSpPr>
        <p:grpSpPr>
          <a:xfrm>
            <a:off x="6398807" y="4501671"/>
            <a:ext cx="4276194" cy="2408864"/>
            <a:chOff x="3779912" y="3938215"/>
            <a:chExt cx="5225088" cy="2909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189A28-3F14-876D-3E2A-1ADBF724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BCB638-700C-E3A1-1CD5-D645FA37BE24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1927-C65D-0935-A40F-3AECC775EA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0E6683-0511-9908-EE8F-E07DD613CA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029ECD0-BD56-0EB3-1104-1ABCB29F6FC1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22CCF-F0FD-62CC-5889-63244E9CE8E8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4A2F9E-7AEB-FFAE-7606-EB43C8BE52DC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B48B74-979C-D7E7-4DE1-00A96C334E6D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/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7317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2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0C23-977C-5F31-06A5-600C79B7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  <a:blipFill>
                <a:blip r:embed="rId2"/>
                <a:stretch>
                  <a:fillRect l="-557" t="-2202" b="-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6BB9-4FFC-6BAC-5901-CB46AC6A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360-F639-E82B-A45D-B7E98772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PID Control Lab Setup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A34B-B0F0-6FC0-28FF-C6A236A6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656D-6CEF-2F89-7D8F-E6D44876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>
                <a:solidFill>
                  <a:srgbClr val="FF0000"/>
                </a:solidFill>
              </a:rPr>
              <a:t>Twiddle() for PID control tuning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EF7-A6FB-E7C1-7CA6-0E1A89DF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  <a:blipFill>
                <a:blip r:embed="rId2"/>
                <a:stretch>
                  <a:fillRect l="-2181" t="-3708" r="-2181" b="-382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F70E-54E6-3B1B-E069-75740D8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697D28-358E-63D9-4D41-90DF5419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6794979" y="2027920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EE9622-3DB7-6262-6C01-2246FD3DA65B}"/>
              </a:ext>
            </a:extLst>
          </p:cNvPr>
          <p:cNvCxnSpPr>
            <a:cxnSpLocks/>
          </p:cNvCxnSpPr>
          <p:nvPr/>
        </p:nvCxnSpPr>
        <p:spPr bwMode="auto">
          <a:xfrm>
            <a:off x="9308410" y="2327502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2591120-EB08-1A73-36E9-5085E6904765}"/>
              </a:ext>
            </a:extLst>
          </p:cNvPr>
          <p:cNvSpPr/>
          <p:nvPr/>
        </p:nvSpPr>
        <p:spPr bwMode="auto">
          <a:xfrm flipV="1">
            <a:off x="9228450" y="2164901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993EAF-E5CA-2110-DECB-0EC45D902DC8}"/>
              </a:ext>
            </a:extLst>
          </p:cNvPr>
          <p:cNvSpPr/>
          <p:nvPr/>
        </p:nvSpPr>
        <p:spPr bwMode="auto">
          <a:xfrm flipV="1">
            <a:off x="7270962" y="240691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1D1038-9A33-B01E-323D-CE689D5EAEB9}"/>
              </a:ext>
            </a:extLst>
          </p:cNvPr>
          <p:cNvCxnSpPr>
            <a:cxnSpLocks/>
          </p:cNvCxnSpPr>
          <p:nvPr/>
        </p:nvCxnSpPr>
        <p:spPr bwMode="auto">
          <a:xfrm>
            <a:off x="7394255" y="2543417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CC422-A634-BF86-8683-E8071819D96E}"/>
              </a:ext>
            </a:extLst>
          </p:cNvPr>
          <p:cNvSpPr/>
          <p:nvPr/>
        </p:nvSpPr>
        <p:spPr>
          <a:xfrm>
            <a:off x="9256251" y="2302211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7A151-2D94-B315-31AF-4D7238A3AC9C}"/>
              </a:ext>
            </a:extLst>
          </p:cNvPr>
          <p:cNvCxnSpPr>
            <a:cxnSpLocks/>
          </p:cNvCxnSpPr>
          <p:nvPr/>
        </p:nvCxnSpPr>
        <p:spPr bwMode="auto">
          <a:xfrm>
            <a:off x="7651085" y="2884491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9A9EE-58C8-0204-855B-454BF6404489}"/>
              </a:ext>
            </a:extLst>
          </p:cNvPr>
          <p:cNvSpPr/>
          <p:nvPr/>
        </p:nvSpPr>
        <p:spPr>
          <a:xfrm>
            <a:off x="7399692" y="2417766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1D524-0C20-1CA7-103F-40F0D1E78FC6}"/>
              </a:ext>
            </a:extLst>
          </p:cNvPr>
          <p:cNvCxnSpPr>
            <a:cxnSpLocks/>
          </p:cNvCxnSpPr>
          <p:nvPr/>
        </p:nvCxnSpPr>
        <p:spPr bwMode="auto">
          <a:xfrm>
            <a:off x="9383260" y="4456354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8C289D-E238-367E-57CD-DFF90F5F7BCC}"/>
              </a:ext>
            </a:extLst>
          </p:cNvPr>
          <p:cNvSpPr/>
          <p:nvPr/>
        </p:nvSpPr>
        <p:spPr bwMode="auto">
          <a:xfrm flipV="1">
            <a:off x="9303300" y="429375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B214CD-4D8F-084F-C380-A429604C90A2}"/>
              </a:ext>
            </a:extLst>
          </p:cNvPr>
          <p:cNvSpPr/>
          <p:nvPr/>
        </p:nvSpPr>
        <p:spPr>
          <a:xfrm>
            <a:off x="9331101" y="443106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F7C7D-3EBF-5991-8980-8E055F3B6630}"/>
              </a:ext>
            </a:extLst>
          </p:cNvPr>
          <p:cNvSpPr/>
          <p:nvPr/>
        </p:nvSpPr>
        <p:spPr bwMode="auto">
          <a:xfrm flipV="1">
            <a:off x="7712534" y="410908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4A75D-5D67-2311-88CB-2CED018A42B0}"/>
              </a:ext>
            </a:extLst>
          </p:cNvPr>
          <p:cNvSpPr/>
          <p:nvPr/>
        </p:nvSpPr>
        <p:spPr>
          <a:xfrm>
            <a:off x="7514675" y="422653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8F20D-8D39-210E-EF0F-D1AB40761056}"/>
              </a:ext>
            </a:extLst>
          </p:cNvPr>
          <p:cNvCxnSpPr>
            <a:cxnSpLocks/>
          </p:cNvCxnSpPr>
          <p:nvPr/>
        </p:nvCxnSpPr>
        <p:spPr bwMode="auto">
          <a:xfrm flipH="1">
            <a:off x="7514675" y="4246397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73FE9-CDBB-D8E4-75C7-1BADC85FD12C}"/>
              </a:ext>
            </a:extLst>
          </p:cNvPr>
          <p:cNvCxnSpPr>
            <a:cxnSpLocks/>
            <a:stCxn id="18" idx="5"/>
          </p:cNvCxnSpPr>
          <p:nvPr/>
        </p:nvCxnSpPr>
        <p:spPr bwMode="auto">
          <a:xfrm flipV="1">
            <a:off x="7849034" y="3738633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34FCE94-ED5A-18C3-B1C2-57BB5E97211B}"/>
              </a:ext>
            </a:extLst>
          </p:cNvPr>
          <p:cNvSpPr/>
          <p:nvPr/>
        </p:nvSpPr>
        <p:spPr bwMode="auto">
          <a:xfrm flipV="1">
            <a:off x="7143072" y="365596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5E8DBD-B5C0-71B4-9BD3-F18803BBB8F9}"/>
              </a:ext>
            </a:extLst>
          </p:cNvPr>
          <p:cNvCxnSpPr>
            <a:cxnSpLocks/>
          </p:cNvCxnSpPr>
          <p:nvPr/>
        </p:nvCxnSpPr>
        <p:spPr bwMode="auto">
          <a:xfrm>
            <a:off x="7234048" y="331206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04B54-E436-0494-9DB6-EA496B7002A9}"/>
              </a:ext>
            </a:extLst>
          </p:cNvPr>
          <p:cNvSpPr txBox="1"/>
          <p:nvPr/>
        </p:nvSpPr>
        <p:spPr>
          <a:xfrm>
            <a:off x="6074665" y="370957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pose</a:t>
            </a:r>
            <a:endParaRPr lang="en-SE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765AA1-8C50-21C4-A3DD-FF02C7BEA4F4}"/>
              </a:ext>
            </a:extLst>
          </p:cNvPr>
          <p:cNvCxnSpPr/>
          <p:nvPr/>
        </p:nvCxnSpPr>
        <p:spPr bwMode="auto">
          <a:xfrm>
            <a:off x="8634620" y="2748000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B2A9-81C8-A11E-EBA5-1FCF77B5BA97}"/>
              </a:ext>
            </a:extLst>
          </p:cNvPr>
          <p:cNvCxnSpPr>
            <a:cxnSpLocks/>
          </p:cNvCxnSpPr>
          <p:nvPr/>
        </p:nvCxnSpPr>
        <p:spPr bwMode="auto">
          <a:xfrm>
            <a:off x="11596486" y="3024920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A3B2B3-355C-8009-3703-8765D665C817}"/>
              </a:ext>
            </a:extLst>
          </p:cNvPr>
          <p:cNvCxnSpPr/>
          <p:nvPr/>
        </p:nvCxnSpPr>
        <p:spPr bwMode="auto">
          <a:xfrm>
            <a:off x="8683029" y="4919128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24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D9-A415-6B34-7C81-1B9E01F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endParaRPr lang="en-US" kern="0" dirty="0"/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endParaRPr lang="en-US" kern="0" dirty="0"/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  <a:blipFill>
                <a:blip r:embed="rId3"/>
                <a:stretch>
                  <a:fillRect l="-1559" t="-2632" r="-31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FF51-D8D5-B340-0CA1-A3ED39A5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822B8-954A-EBEE-C18B-3F5F435F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1" y="1881493"/>
            <a:ext cx="5472209" cy="38687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AD05D1-7189-B770-DFBB-3A846EED813B}"/>
              </a:ext>
            </a:extLst>
          </p:cNvPr>
          <p:cNvCxnSpPr>
            <a:cxnSpLocks/>
          </p:cNvCxnSpPr>
          <p:nvPr/>
        </p:nvCxnSpPr>
        <p:spPr bwMode="auto">
          <a:xfrm>
            <a:off x="6502521" y="4521215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2282-9679-90A6-BBAD-A77E0F2E3965}"/>
              </a:ext>
            </a:extLst>
          </p:cNvPr>
          <p:cNvCxnSpPr>
            <a:cxnSpLocks/>
          </p:cNvCxnSpPr>
          <p:nvPr/>
        </p:nvCxnSpPr>
        <p:spPr bwMode="auto">
          <a:xfrm>
            <a:off x="6446165" y="3688290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FB27E0-BECD-AADE-4A87-2824DAB01B08}"/>
              </a:ext>
            </a:extLst>
          </p:cNvPr>
          <p:cNvSpPr/>
          <p:nvPr/>
        </p:nvSpPr>
        <p:spPr>
          <a:xfrm>
            <a:off x="7508628" y="3460462"/>
            <a:ext cx="464642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59B68-AF9E-2865-2673-EEA1BA4150D0}"/>
              </a:ext>
            </a:extLst>
          </p:cNvPr>
          <p:cNvSpPr/>
          <p:nvPr/>
        </p:nvSpPr>
        <p:spPr>
          <a:xfrm>
            <a:off x="10930917" y="4571974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3873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655F-09A9-233A-CE8C-D5D4491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3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7EDE-1494-1ABE-8F7F-8B1CDE41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862E-9F70-17BB-23FC-86D36630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514524" cy="1006537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twiddle: “twist</a:t>
            </a:r>
            <a:r>
              <a:rPr lang="en-US" dirty="0"/>
              <a:t>, move, or fiddle with (something), typically in a purposeless or </a:t>
            </a:r>
            <a:r>
              <a:rPr lang="en-US"/>
              <a:t>nervous way”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9F0A-F334-FB15-5E18-ADC36D4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000C-4BF7-DC4D-F8DF-843BACB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319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/>
              <p:nvPr/>
            </p:nvSpPr>
            <p:spPr bwMode="auto">
              <a:xfrm>
                <a:off x="2000934" y="3087750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4" y="3087750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299" t="-613" b="-184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/>
              <p:nvPr/>
            </p:nvSpPr>
            <p:spPr bwMode="auto">
              <a:xfrm>
                <a:off x="2000934" y="4166570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4" y="4166570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b="-9091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/>
              <p:nvPr/>
            </p:nvSpPr>
            <p:spPr bwMode="auto">
              <a:xfrm>
                <a:off x="2000933" y="4983998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3" y="4983998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299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/>
              <p:nvPr/>
            </p:nvSpPr>
            <p:spPr bwMode="auto">
              <a:xfrm>
                <a:off x="1995435" y="5801426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435" y="5801426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299" t="-685" r="-898" b="-1369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157297D-2DA0-DE46-0B85-879DD49773DD}"/>
              </a:ext>
            </a:extLst>
          </p:cNvPr>
          <p:cNvSpPr/>
          <p:nvPr/>
        </p:nvSpPr>
        <p:spPr bwMode="auto">
          <a:xfrm>
            <a:off x="6106998" y="603833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DC2845-3EE0-66C1-896F-39488C3BA599}"/>
              </a:ext>
            </a:extLst>
          </p:cNvPr>
          <p:cNvSpPr/>
          <p:nvPr/>
        </p:nvSpPr>
        <p:spPr bwMode="auto">
          <a:xfrm>
            <a:off x="6088972" y="5329362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98F30E-4B0D-2424-C33D-7F19B470E346}"/>
              </a:ext>
            </a:extLst>
          </p:cNvPr>
          <p:cNvSpPr/>
          <p:nvPr/>
        </p:nvSpPr>
        <p:spPr bwMode="auto">
          <a:xfrm>
            <a:off x="6096000" y="432125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727602-2858-AD96-2850-BB92BFBCF605}"/>
              </a:ext>
            </a:extLst>
          </p:cNvPr>
          <p:cNvSpPr/>
          <p:nvPr/>
        </p:nvSpPr>
        <p:spPr bwMode="auto">
          <a:xfrm>
            <a:off x="6106999" y="3745186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/>
              <p:nvPr/>
            </p:nvSpPr>
            <p:spPr bwMode="auto">
              <a:xfrm>
                <a:off x="2031195" y="2305026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1195" y="2305026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125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16F3A9-240C-E81C-2730-776D27FF140E}"/>
              </a:ext>
            </a:extLst>
          </p:cNvPr>
          <p:cNvSpPr/>
          <p:nvPr/>
        </p:nvSpPr>
        <p:spPr bwMode="auto">
          <a:xfrm>
            <a:off x="6137261" y="2395782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7DC6-5201-64EE-9861-13FA05B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  <a:blipFill>
                <a:blip r:embed="rId3"/>
                <a:stretch>
                  <a:fillRect l="-947" t="-4751" r="-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CEF38-55E5-044E-BA9C-DAF9FDD0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9B3D8-BFE7-426E-1C9A-A698D16B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3" y="363666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D4C8-5F5C-6652-E801-A37D352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twiddle() is a model-free approach to tuning PID controller by Gradient descent. It adjusts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347" r="-1002" b="-4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EB1BD-9AD8-3E01-AFB0-CD1499A7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D4FC-47B8-069B-3B02-7AEE5A6E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Ref: Controlling Self Driving Cars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https://www.youtube.com/watch?v=4Y7zG48uHRo</a:t>
                </a:r>
                <a:r>
                  <a:rPr lang="en-US" dirty="0"/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BBF5B-0C5C-58AA-04B3-B6003B8F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DAA73-433A-3777-1FA8-40977A05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76007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AACB1-D53B-EC7C-295C-D5C93DC3E57E}"/>
              </a:ext>
            </a:extLst>
          </p:cNvPr>
          <p:cNvSpPr/>
          <p:nvPr/>
        </p:nvSpPr>
        <p:spPr>
          <a:xfrm>
            <a:off x="4784583" y="6499230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https://en.wikipedia.org/wiki/PID_controller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2183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1498-E5D4-69E3-864D-D911C50E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Response Performance Metrics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control input (reference input) jumps from 0 to a reference value (e.g., 1.0) at time 0, and the controller aims to track it closely</a:t>
                </a:r>
              </a:p>
              <a:p>
                <a:pPr lvl="1"/>
                <a:r>
                  <a:rPr lang="en-US" dirty="0"/>
                  <a:t>Rise time: the time it takes the transient response to move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the steady state response</a:t>
                </a:r>
              </a:p>
              <a:p>
                <a:pPr lvl="1"/>
                <a:r>
                  <a:rPr lang="en-US" dirty="0"/>
                  <a:t>Maximum overshoot: the amount (or percentage) by which the maximum value of the transient response exceeds the steady state value</a:t>
                </a:r>
              </a:p>
              <a:p>
                <a:pPr lvl="1"/>
                <a:r>
                  <a:rPr lang="en-US" dirty="0"/>
                  <a:t>Peak time: the time at which the maximum overshoot occurs</a:t>
                </a:r>
              </a:p>
              <a:p>
                <a:pPr lvl="1"/>
                <a:r>
                  <a:rPr lang="en-US" dirty="0"/>
                  <a:t>Settling time: the time after which the output is within a specified band around the steady state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  <a:blipFill>
                <a:blip r:embed="rId3"/>
                <a:stretch>
                  <a:fillRect l="-1662" t="-3214" r="-20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564D-85F5-4877-E765-A24397E1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8CB0851E-3218-C8AE-26B0-4FC1D26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00" y="1237592"/>
            <a:ext cx="5183800" cy="535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22E3B-5700-F2C4-C16D-5FEDD401D025}"/>
              </a:ext>
            </a:extLst>
          </p:cNvPr>
          <p:cNvSpPr txBox="1"/>
          <p:nvPr/>
        </p:nvSpPr>
        <p:spPr>
          <a:xfrm>
            <a:off x="8044873" y="6445313"/>
            <a:ext cx="3336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https://www.newport.com/n/control-theory-terminology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4131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5682" b="-14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  <a:blipFill>
                <a:blip r:embed="rId3"/>
                <a:stretch>
                  <a:fillRect l="-223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FC71-56F0-63A2-E3BF-586C1AA5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C97D2-C74F-F760-5184-CD5E072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84" y="283805"/>
            <a:ext cx="5145518" cy="396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9BFF-EC30-3DA7-F483-24F79853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48" y="4273291"/>
            <a:ext cx="4577482" cy="23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Increased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  <a:blipFill>
                <a:blip r:embed="rId3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BE5F-E81D-AA95-2A2F-149DE83B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00237-D049-4ED2-4C65-25007866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42" y="159970"/>
            <a:ext cx="4873283" cy="388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5D8C7-F1F6-F014-E32D-CB97ECDC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217" y="4092554"/>
            <a:ext cx="4588547" cy="25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leads to: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Reduced overshoot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Faster response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Little effect on steady state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More sensitive to measurement noise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  <a:blipFill>
                <a:blip r:embed="rId3"/>
                <a:stretch>
                  <a:fillRect l="-22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6EE9-5213-B679-68C7-FFB87B5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72251-28F4-C234-DC72-7DBA0A2F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21" y="41703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6F2C-507E-80C5-31A2-078A336F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25" y="3026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8310</TotalTime>
  <Words>3873</Words>
  <Application>Microsoft Office PowerPoint</Application>
  <PresentationFormat>Widescreen</PresentationFormat>
  <Paragraphs>392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Custom Design</vt:lpstr>
      <vt:lpstr>L6 Control</vt:lpstr>
      <vt:lpstr>Control in the AD Pipeline</vt:lpstr>
      <vt:lpstr>Feedback Control Problem</vt:lpstr>
      <vt:lpstr>Outline</vt:lpstr>
      <vt:lpstr>PID Control</vt:lpstr>
      <vt:lpstr>Step Response Performance Metrics</vt:lpstr>
      <vt:lpstr>Proportional Term K_p</vt:lpstr>
      <vt:lpstr>Integral Term K_i</vt:lpstr>
      <vt:lpstr>Derivative Term K_d</vt:lpstr>
      <vt:lpstr>Effects of PID Gains</vt:lpstr>
      <vt:lpstr>Example: Vehicle Lateral Control </vt:lpstr>
      <vt:lpstr>System and P Control Modeling</vt:lpstr>
      <vt:lpstr>P Control Design with Pole Placement (not covered in this course)</vt:lpstr>
      <vt:lpstr>P Control Design Cont’d</vt:lpstr>
      <vt:lpstr>Simplifying Assumptions</vt:lpstr>
      <vt:lpstr>Outline</vt:lpstr>
      <vt:lpstr>MPC (Model-Predictive Control)</vt:lpstr>
      <vt:lpstr>MPC Example</vt:lpstr>
      <vt:lpstr>MPC Illustration Con’t</vt:lpstr>
      <vt:lpstr>Linear vs. Nonlinear MPC</vt:lpstr>
      <vt:lpstr>MPC Pros and Cons</vt:lpstr>
      <vt:lpstr>PID Control Example (No Look-Ahead)</vt:lpstr>
      <vt:lpstr>MPC Control Example (Look-Ahead)</vt:lpstr>
      <vt:lpstr>MPC Quiz</vt:lpstr>
      <vt:lpstr>Outline</vt:lpstr>
      <vt:lpstr>Kinematics vs. Dynamics</vt:lpstr>
      <vt:lpstr>Kinematic vs. Dynamic Control</vt:lpstr>
      <vt:lpstr>Kinematic Bicycle Model</vt:lpstr>
      <vt:lpstr>State Update Equation</vt:lpstr>
      <vt:lpstr>State Update in Python Code</vt:lpstr>
      <vt:lpstr>Straight Line vs. Circular Motion</vt:lpstr>
      <vt:lpstr>PID Control Lab Setup</vt:lpstr>
      <vt:lpstr>Outline</vt:lpstr>
      <vt:lpstr>Udacity: Racetrack Control</vt:lpstr>
      <vt:lpstr>run()</vt:lpstr>
      <vt:lpstr>For General dt</vt:lpstr>
      <vt:lpstr>twiddle()</vt:lpstr>
      <vt:lpstr>Changing to P Control</vt:lpstr>
      <vt:lpstr>twiddle() vs. Pole Placement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939</cp:revision>
  <dcterms:created xsi:type="dcterms:W3CDTF">2020-05-28T21:34:29Z</dcterms:created>
  <dcterms:modified xsi:type="dcterms:W3CDTF">2023-12-04T14:32:46Z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